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8"/>
  </p:notesMasterIdLst>
  <p:sldIdLst>
    <p:sldId id="306" r:id="rId5"/>
    <p:sldId id="317" r:id="rId6"/>
    <p:sldId id="336" r:id="rId7"/>
    <p:sldId id="322" r:id="rId8"/>
    <p:sldId id="332" r:id="rId9"/>
    <p:sldId id="341" r:id="rId10"/>
    <p:sldId id="326" r:id="rId11"/>
    <p:sldId id="338" r:id="rId12"/>
    <p:sldId id="339" r:id="rId13"/>
    <p:sldId id="340" r:id="rId14"/>
    <p:sldId id="337" r:id="rId15"/>
    <p:sldId id="342" r:id="rId16"/>
    <p:sldId id="320" r:id="rId1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F"/>
    <a:srgbClr val="E400F6"/>
    <a:srgbClr val="522D80"/>
    <a:srgbClr val="FF997F"/>
    <a:srgbClr val="F16122"/>
    <a:srgbClr val="B2FF99"/>
    <a:srgbClr val="CC99FF"/>
    <a:srgbClr val="FFFFFF"/>
    <a:srgbClr val="7474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DB8C-DD24-46B7-A76C-550EADBFC100}" v="53" dt="2023-10-18T06:18:40.426"/>
    <p1510:client id="{6655670D-A212-46E0-A8B2-C4F6C455DB16}" v="2" dt="2023-10-18T06:24: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LW1-sYW6Hw?feature=oembed" TargetMode="Externa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f1tenth.org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autodrive-ecosystem.github.io/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sites.google.com/view/opencav/" TargetMode="Externa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AutoDRIVE-Ecosystem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youtube.com/@AutoDRIVE-Ecosystem" TargetMode="Externa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hyperlink" Target="https://youtu.be/YIZz_8rLgZQ?feature=shared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12" Type="http://schemas.openxmlformats.org/officeDocument/2006/relationships/hyperlink" Target="https://youtu.be/PLW1-sYW6Hw?feature=shared" TargetMode="External"/><Relationship Id="rId2" Type="http://schemas.openxmlformats.org/officeDocument/2006/relationships/hyperlink" Target="https://autodrive-ecosyste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youtu.be/Rq7Wwcwn1uk?feature=shared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youtu.be/t0CgNR_LgrQ?feature=shared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0CgNR_LgrQ?feature=oembed" TargetMode="Externa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q7Wwcwn1uk?feature=oembed" TargetMode="Externa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rive-ecosystem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Zz_8rLgZQ?feature=oembed" TargetMode="Externa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Proposal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Polaris RZR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A8E08062-DEB8-51A8-DF6C-36CABA0F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1" y="1571625"/>
            <a:ext cx="80920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4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5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 err="1">
                <a:hlinkClick r:id="rId6"/>
              </a:rPr>
              <a:t>Autoware</a:t>
            </a:r>
            <a:endParaRPr lang="en-US" dirty="0"/>
          </a:p>
          <a:p>
            <a:r>
              <a:rPr lang="en-US" dirty="0"/>
              <a:t>True digital twin framework:</a:t>
            </a:r>
          </a:p>
          <a:p>
            <a:pPr lvl="1"/>
            <a:r>
              <a:rPr lang="en-US" dirty="0"/>
              <a:t>Immersive teleoperation demo</a:t>
            </a:r>
          </a:p>
          <a:p>
            <a:r>
              <a:rPr lang="en-US" dirty="0" err="1"/>
              <a:t>Autoware</a:t>
            </a:r>
            <a:r>
              <a:rPr lang="en-US" dirty="0"/>
              <a:t> demo:</a:t>
            </a:r>
          </a:p>
          <a:p>
            <a:pPr lvl="1"/>
            <a:r>
              <a:rPr lang="en-US" dirty="0"/>
              <a:t>Autonomous navigation (waypoint following)</a:t>
            </a:r>
          </a:p>
          <a:p>
            <a:r>
              <a:rPr lang="en-US" dirty="0"/>
              <a:t>Documentation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Planned Project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 err="1"/>
              <a:t>Autoware</a:t>
            </a:r>
            <a:r>
              <a:rPr lang="en-US" sz="1800" b="0" i="0" u="none" strike="noStrike" baseline="0" dirty="0"/>
              <a:t> Foundation, “</a:t>
            </a:r>
            <a:r>
              <a:rPr lang="en-US" sz="1800" b="0" i="0" u="none" strike="noStrike" baseline="0" dirty="0" err="1"/>
              <a:t>Autoware</a:t>
            </a:r>
            <a:r>
              <a:rPr lang="en-US" sz="1800" b="0" i="0" u="none" strike="noStrike" baseline="0" dirty="0"/>
              <a:t>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Comparative Analysis of </a:t>
            </a:r>
            <a:r>
              <a:rPr lang="en-US" dirty="0"/>
              <a:t>Hardware Platforms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8259847" y="531993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T. Samak, C. Samak, S. </a:t>
            </a:r>
            <a:r>
              <a:rPr lang="en-US" sz="1000" dirty="0" err="1">
                <a:solidFill>
                  <a:srgbClr val="747474"/>
                </a:solidFill>
              </a:rPr>
              <a:t>Kandhasamy</a:t>
            </a:r>
            <a:r>
              <a:rPr lang="en-US" sz="1000" dirty="0">
                <a:solidFill>
                  <a:srgbClr val="747474"/>
                </a:solidFill>
              </a:rPr>
              <a:t>, V. Krovi, and M. Xie, “AutoDRIVE: A Comprehensive, Flexible and Integrated Digital Twin Ecosystem for Autonomous Driving Research &amp; Education,” Robotics, vol. 12, no. 3, p. 77, May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https://doi.org/10.3390/robotics12030077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5265D-4449-BD82-92CA-EF2EFDF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9" y="1571625"/>
            <a:ext cx="7630668" cy="4571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1FDED-A496-E69E-2FE0-F749CE3A821A}"/>
              </a:ext>
            </a:extLst>
          </p:cNvPr>
          <p:cNvSpPr/>
          <p:nvPr/>
        </p:nvSpPr>
        <p:spPr>
          <a:xfrm>
            <a:off x="629178" y="2317064"/>
            <a:ext cx="7493889" cy="213071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28B5-DCE0-CAFB-CF85-4C80389F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Comparative Analysis of Simulation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BF0A-1852-3589-D373-CEBDE2CF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F6949-DE5C-9D73-4EA6-A3568398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CA950-5384-82B3-E282-057E68B5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9" y="1571625"/>
            <a:ext cx="7315200" cy="404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9A36-DD2B-3A50-3154-A653F8EA2B22}"/>
              </a:ext>
            </a:extLst>
          </p:cNvPr>
          <p:cNvSpPr txBox="1"/>
          <p:nvPr/>
        </p:nvSpPr>
        <p:spPr>
          <a:xfrm>
            <a:off x="8259847" y="5319938"/>
            <a:ext cx="3503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47474"/>
                </a:solidFill>
              </a:rPr>
              <a:t>W. Ding, C. Xu, M. </a:t>
            </a:r>
            <a:r>
              <a:rPr lang="en-US" sz="1000" dirty="0" err="1">
                <a:solidFill>
                  <a:srgbClr val="747474"/>
                </a:solidFill>
              </a:rPr>
              <a:t>Arief</a:t>
            </a:r>
            <a:r>
              <a:rPr lang="en-US" sz="1000" dirty="0">
                <a:solidFill>
                  <a:srgbClr val="747474"/>
                </a:solidFill>
              </a:rPr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US" sz="1000" dirty="0" err="1">
                <a:solidFill>
                  <a:srgbClr val="747474"/>
                </a:solidFill>
              </a:rPr>
              <a:t>doi</a:t>
            </a:r>
            <a:r>
              <a:rPr lang="en-US" sz="1000" dirty="0">
                <a:solidFill>
                  <a:srgbClr val="747474"/>
                </a:solidFill>
              </a:rPr>
              <a:t>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10.1109/TITS.2023.3259322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0BD18D-2346-418F-0E79-277872201E48}"/>
              </a:ext>
            </a:extLst>
          </p:cNvPr>
          <p:cNvSpPr/>
          <p:nvPr/>
        </p:nvSpPr>
        <p:spPr>
          <a:xfrm>
            <a:off x="666749" y="5424487"/>
            <a:ext cx="7224713" cy="157163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35CDCA-D023-40E0-53BB-AA83CF672DEB}"/>
              </a:ext>
            </a:extLst>
          </p:cNvPr>
          <p:cNvSpPr/>
          <p:nvPr/>
        </p:nvSpPr>
        <p:spPr>
          <a:xfrm>
            <a:off x="5170801" y="5391145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4562290-2455-C9D8-47C9-B9F6E13B46D4}"/>
              </a:ext>
            </a:extLst>
          </p:cNvPr>
          <p:cNvSpPr/>
          <p:nvPr/>
        </p:nvSpPr>
        <p:spPr>
          <a:xfrm>
            <a:off x="324491" y="2450237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E9BCD-D4FA-BDD6-7B8B-68271F57CB5F}"/>
              </a:ext>
            </a:extLst>
          </p:cNvPr>
          <p:cNvSpPr/>
          <p:nvPr/>
        </p:nvSpPr>
        <p:spPr>
          <a:xfrm>
            <a:off x="324491" y="4751033"/>
            <a:ext cx="304688" cy="150920"/>
          </a:xfrm>
          <a:prstGeom prst="rightArrow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B408DB-3D95-0E92-A883-E28998A79768}"/>
              </a:ext>
            </a:extLst>
          </p:cNvPr>
          <p:cNvCxnSpPr>
            <a:cxnSpLocks/>
          </p:cNvCxnSpPr>
          <p:nvPr/>
        </p:nvCxnSpPr>
        <p:spPr>
          <a:xfrm flipH="1">
            <a:off x="5431072" y="3736591"/>
            <a:ext cx="3766194" cy="1775395"/>
          </a:xfrm>
          <a:prstGeom prst="straightConnector1">
            <a:avLst/>
          </a:prstGeom>
          <a:ln w="19050">
            <a:solidFill>
              <a:srgbClr val="F16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AE08FD-B1E9-08FB-F506-921DE5E3A18C}"/>
              </a:ext>
            </a:extLst>
          </p:cNvPr>
          <p:cNvSpPr txBox="1"/>
          <p:nvPr/>
        </p:nvSpPr>
        <p:spPr>
          <a:xfrm>
            <a:off x="9197266" y="3551925"/>
            <a:ext cx="1510350" cy="369332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Opportunity!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A509D0-E578-892A-7608-D30C4AF6FBCB}"/>
              </a:ext>
            </a:extLst>
          </p:cNvPr>
          <p:cNvSpPr/>
          <p:nvPr/>
        </p:nvSpPr>
        <p:spPr>
          <a:xfrm>
            <a:off x="7171051" y="4724395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F59AC6-329E-7E69-43C9-271E5752F85A}"/>
              </a:ext>
            </a:extLst>
          </p:cNvPr>
          <p:cNvSpPr/>
          <p:nvPr/>
        </p:nvSpPr>
        <p:spPr>
          <a:xfrm>
            <a:off x="5170801" y="2409820"/>
            <a:ext cx="231169" cy="230565"/>
          </a:xfrm>
          <a:prstGeom prst="ellipse">
            <a:avLst/>
          </a:prstGeom>
          <a:noFill/>
          <a:ln>
            <a:solidFill>
              <a:srgbClr val="F16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0536F7-B0B1-ED11-CE45-D672F5F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63FA-4439-361B-0676-417274FA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84DE9-62EF-50BC-8018-F175403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AC89CA9-D01A-B7B8-81FD-791E2907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54" y="1809750"/>
            <a:ext cx="3561081" cy="4284491"/>
          </a:xfrm>
        </p:spPr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</a:rPr>
              <a:t>Ackermann-steer, skid-steer, independent 4WD4WS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1/14 scale open chassis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Scaled infrastructure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form factor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4554220-EA7F-F38A-92A6-2C952F20069D}"/>
              </a:ext>
            </a:extLst>
          </p:cNvPr>
          <p:cNvSpPr txBox="1">
            <a:spLocks/>
          </p:cNvSpPr>
          <p:nvPr/>
        </p:nvSpPr>
        <p:spPr>
          <a:xfrm>
            <a:off x="3325982" y="1809749"/>
            <a:ext cx="7798688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</a:rPr>
              <a:t>Flexible APIs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High-fidelity simulation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Mechatronic testbed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AD + SC applications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</a:rPr>
              <a:t>Affordable cost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A21FA74-14AE-CE3B-5EA0-BF9FA6B90D48}"/>
              </a:ext>
            </a:extLst>
          </p:cNvPr>
          <p:cNvSpPr txBox="1">
            <a:spLocks/>
          </p:cNvSpPr>
          <p:nvPr/>
        </p:nvSpPr>
        <p:spPr>
          <a:xfrm>
            <a:off x="6085179" y="1809748"/>
            <a:ext cx="5144265" cy="428449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8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6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4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16122"/>
              </a:buClr>
              <a:buSzPct val="80000"/>
              <a:buFont typeface="Wingdings 2" panose="05020102010507070707" pitchFamily="18" charset="2"/>
              <a:buChar char=""/>
              <a:defRPr sz="1200" kern="1200">
                <a:solidFill>
                  <a:srgbClr val="74747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2"/>
              </a:rPr>
              <a:t>Website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3"/>
              </a:rPr>
              <a:t>GitHub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Courier New" panose="02070309020205020404" pitchFamily="49" charset="0"/>
                <a:hlinkClick r:id="rId4"/>
              </a:rPr>
              <a:t>YouTube</a:t>
            </a:r>
            <a:endParaRPr lang="en-US" dirty="0">
              <a:latin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52A243-8B1B-9C78-0D38-6517233F0505}"/>
              </a:ext>
            </a:extLst>
          </p:cNvPr>
          <p:cNvGraphicFramePr>
            <a:graphicFrameLocks noGrp="1"/>
          </p:cNvGraphicFramePr>
          <p:nvPr/>
        </p:nvGraphicFramePr>
        <p:xfrm>
          <a:off x="397007" y="3958603"/>
          <a:ext cx="7690551" cy="7134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9129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553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547649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996541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2432997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731980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628480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593037625"/>
                    </a:ext>
                  </a:extLst>
                </a:gridCol>
                <a:gridCol w="560211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</a:tblGrid>
              <a:tr h="264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Version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Base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Computer(s)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Actuator(s)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Release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44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Nigel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5200 mAh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Jetson Nano or Jetson Orin Nano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RPLIDAR A-1, Pi-Cameras, Intel RealSense D435i, 9-Axis IMU, 6-Axis IPS, Encoders, Microphone, Steering Feedback, Throttle Feedback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DC Motors, Steering Servo(s)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 + NTU +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090915-F171-6486-D72E-C0BC0A2AC686}"/>
              </a:ext>
            </a:extLst>
          </p:cNvPr>
          <p:cNvSpPr txBox="1"/>
          <p:nvPr/>
        </p:nvSpPr>
        <p:spPr>
          <a:xfrm>
            <a:off x="9280626" y="6094239"/>
            <a:ext cx="2911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https://autodrive-ecosystem.github.io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38AEF13-998D-A948-1DD0-90ED378D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7007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71306-0A75-4A69-72E6-E2FF2CC42B37}"/>
              </a:ext>
            </a:extLst>
          </p:cNvPr>
          <p:cNvSpPr txBox="1"/>
          <p:nvPr/>
        </p:nvSpPr>
        <p:spPr>
          <a:xfrm>
            <a:off x="7349058" y="5085272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16122"/>
                </a:solidFill>
              </a:rPr>
              <a:t>=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9E6A924-F8B7-2BE8-0985-1E47DF56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8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EAC41F8-ED71-138F-0C60-ADA0272B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69" y="476787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C70FFB9-17EE-85B6-A7C2-CB630F58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345" y="4767870"/>
            <a:ext cx="24395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A997DA0-A2CB-0060-CDC8-CDCD742D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0" y="4767870"/>
            <a:ext cx="1422185" cy="14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B5ABF1-D506-32E5-BE60-03E4F81CB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381" y="1571625"/>
            <a:ext cx="3609612" cy="3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3B57-1E5A-21C1-E7F8-F4BB04D8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3D simulation environment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Photorealistic graphics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Realistic physics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Cross-platform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Extended API support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On/off road AVs across scales</a:t>
            </a:r>
          </a:p>
          <a:p>
            <a:r>
              <a:rPr lang="en-US" dirty="0">
                <a:latin typeface="Arial" panose="020B0604020202020204" pitchFamily="34" charset="0"/>
              </a:rPr>
              <a:t>Disadvantages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Moderate compute requirements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development team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A7F1B-268A-5E5B-54EB-0A0BDCE5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68235"/>
              </p:ext>
            </p:extLst>
          </p:nvPr>
        </p:nvGraphicFramePr>
        <p:xfrm>
          <a:off x="468006" y="5556875"/>
          <a:ext cx="11454019" cy="7168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40262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49935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2094689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820790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518278">
                  <a:extLst>
                    <a:ext uri="{9D8B030D-6E8A-4147-A177-3AD203B41FA5}">
                      <a16:colId xmlns:a16="http://schemas.microsoft.com/office/drawing/2014/main" val="1581856392"/>
                    </a:ext>
                  </a:extLst>
                </a:gridCol>
                <a:gridCol w="1047517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  <a:gridCol w="727444">
                  <a:extLst>
                    <a:ext uri="{9D8B030D-6E8A-4147-A177-3AD203B41FA5}">
                      <a16:colId xmlns:a16="http://schemas.microsoft.com/office/drawing/2014/main" val="1381578383"/>
                    </a:ext>
                  </a:extLst>
                </a:gridCol>
                <a:gridCol w="727442">
                  <a:extLst>
                    <a:ext uri="{9D8B030D-6E8A-4147-A177-3AD203B41FA5}">
                      <a16:colId xmlns:a16="http://schemas.microsoft.com/office/drawing/2014/main" val="1058126056"/>
                    </a:ext>
                  </a:extLst>
                </a:gridCol>
                <a:gridCol w="1716763">
                  <a:extLst>
                    <a:ext uri="{9D8B030D-6E8A-4147-A177-3AD203B41FA5}">
                      <a16:colId xmlns:a16="http://schemas.microsoft.com/office/drawing/2014/main" val="2955098005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Simulation Quality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Physics Engine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 Rendering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Vehicle Dynamics Support</a:t>
                      </a:r>
                      <a:endParaRPr lang="en-US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Support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Source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Unity HDRP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car model for lateral, longitudinal, vertical and RPY dynamics with tire-terrain interaction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2D/3D LIDAR, Camera, GNSS, IPS, IMU, Encoders Steering Feedback, Throttle Feedback, State Variables</a:t>
                      </a:r>
                      <a:endParaRPr lang="en-US" sz="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ROS, ROS 2, Python, C++, MATLAB, Simulink, Webapp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CU-ICAR, NTU, SRMIST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Exploration, education and research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381CD2-3029-532E-CBFD-821582C56A61}"/>
              </a:ext>
            </a:extLst>
          </p:cNvPr>
          <p:cNvSpPr txBox="1"/>
          <p:nvPr/>
        </p:nvSpPr>
        <p:spPr>
          <a:xfrm>
            <a:off x="10088444" y="5061939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242" name="Picture 2" descr="AutoDRIVE Simulator">
            <a:extLst>
              <a:ext uri="{FF2B5EF4-FFF2-40B4-BE49-F238E27FC236}">
                <a16:creationId xmlns:a16="http://schemas.microsoft.com/office/drawing/2014/main" id="{630F05DA-A4FF-744B-698A-2BE5D671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21" y="1467132"/>
            <a:ext cx="3931920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578F6E-751B-A173-4FCF-314BC610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05" y="1464136"/>
            <a:ext cx="3931920" cy="2202557"/>
          </a:xfrm>
          <a:prstGeom prst="rect">
            <a:avLst/>
          </a:prstGeom>
        </p:spPr>
      </p:pic>
      <p:pic>
        <p:nvPicPr>
          <p:cNvPr id="12" name="Picture 11" descr="A black and red vehicle with wheels&#10;&#10;Description automatically generated">
            <a:extLst>
              <a:ext uri="{FF2B5EF4-FFF2-40B4-BE49-F238E27FC236}">
                <a16:creationId xmlns:a16="http://schemas.microsoft.com/office/drawing/2014/main" id="{0C6F6A26-2F3C-4C23-3695-C8FB042A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28" y="3721725"/>
            <a:ext cx="2932597" cy="13716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B1FFBA6-2886-CE46-3918-3BBA9134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r="7025" b="37526"/>
          <a:stretch/>
        </p:blipFill>
        <p:spPr bwMode="auto">
          <a:xfrm>
            <a:off x="5532991" y="3715653"/>
            <a:ext cx="33546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DC02EF2-54E3-4537-0C33-9878D8C2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1" y="372779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7" name="Picture 16" descr="A black robot on a green surface&#10;&#10;Description automatically generated">
            <a:extLst>
              <a:ext uri="{FF2B5EF4-FFF2-40B4-BE49-F238E27FC236}">
                <a16:creationId xmlns:a16="http://schemas.microsoft.com/office/drawing/2014/main" id="{320AA6A2-8F8A-BE1B-B190-1B166F1C2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r="5000"/>
          <a:stretch/>
        </p:blipFill>
        <p:spPr>
          <a:xfrm>
            <a:off x="123162" y="1828800"/>
            <a:ext cx="2926080" cy="1828800"/>
          </a:xfrm>
          <a:prstGeom prst="rect">
            <a:avLst/>
          </a:prstGeom>
        </p:spPr>
      </p:pic>
      <p:pic>
        <p:nvPicPr>
          <p:cNvPr id="19" name="Picture 18" descr="A video game of a race car&#10;&#10;Description automatically generated">
            <a:extLst>
              <a:ext uri="{FF2B5EF4-FFF2-40B4-BE49-F238E27FC236}">
                <a16:creationId xmlns:a16="http://schemas.microsoft.com/office/drawing/2014/main" id="{DA19F91B-41ED-C02B-4F8E-F58914DA2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9142758" y="1828800"/>
            <a:ext cx="2926080" cy="1828800"/>
          </a:xfrm>
          <a:prstGeom prst="rect">
            <a:avLst/>
          </a:prstGeom>
        </p:spPr>
      </p:pic>
      <p:pic>
        <p:nvPicPr>
          <p:cNvPr id="21" name="Picture 20" descr="A black robot on a road&#10;&#10;Description automatically generated">
            <a:extLst>
              <a:ext uri="{FF2B5EF4-FFF2-40B4-BE49-F238E27FC236}">
                <a16:creationId xmlns:a16="http://schemas.microsoft.com/office/drawing/2014/main" id="{DD0C9DF3-707F-9764-26F8-4A4530A96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3129694" y="1828800"/>
            <a:ext cx="2926080" cy="1828800"/>
          </a:xfrm>
          <a:prstGeom prst="rect">
            <a:avLst/>
          </a:prstGeom>
        </p:spPr>
      </p:pic>
      <p:pic>
        <p:nvPicPr>
          <p:cNvPr id="23" name="Picture 22" descr="A toy car on the ground&#10;&#10;Description automatically generated">
            <a:extLst>
              <a:ext uri="{FF2B5EF4-FFF2-40B4-BE49-F238E27FC236}">
                <a16:creationId xmlns:a16="http://schemas.microsoft.com/office/drawing/2014/main" id="{456B6858-6ED2-7BE4-6236-45E5F89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r="5000"/>
          <a:stretch/>
        </p:blipFill>
        <p:spPr>
          <a:xfrm>
            <a:off x="6136226" y="1828800"/>
            <a:ext cx="2926080" cy="1828800"/>
          </a:xfrm>
          <a:prstGeom prst="rect">
            <a:avLst/>
          </a:prstGeom>
        </p:spPr>
      </p:pic>
      <p:pic>
        <p:nvPicPr>
          <p:cNvPr id="29" name="Picture 28" descr="A orange and black vehicle on a rocky hill&#10;&#10;Description automatically generated">
            <a:extLst>
              <a:ext uri="{FF2B5EF4-FFF2-40B4-BE49-F238E27FC236}">
                <a16:creationId xmlns:a16="http://schemas.microsoft.com/office/drawing/2014/main" id="{5B80CA1A-1EDF-7CA3-B1CA-A01751A1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33" b="8333"/>
          <a:stretch/>
        </p:blipFill>
        <p:spPr>
          <a:xfrm>
            <a:off x="6136226" y="3980793"/>
            <a:ext cx="2926080" cy="1828800"/>
          </a:xfrm>
          <a:prstGeom prst="rect">
            <a:avLst/>
          </a:prstGeom>
        </p:spPr>
      </p:pic>
      <p:pic>
        <p:nvPicPr>
          <p:cNvPr id="31" name="Picture 30" descr="A orange vehicle on a rocky hill&#10;&#10;Description automatically generated">
            <a:extLst>
              <a:ext uri="{FF2B5EF4-FFF2-40B4-BE49-F238E27FC236}">
                <a16:creationId xmlns:a16="http://schemas.microsoft.com/office/drawing/2014/main" id="{6A66E2A8-57DB-EB3F-514D-2A988442D1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r="5000"/>
          <a:stretch/>
        </p:blipFill>
        <p:spPr>
          <a:xfrm>
            <a:off x="9142758" y="3980793"/>
            <a:ext cx="2926080" cy="1828800"/>
          </a:xfrm>
          <a:prstGeom prst="rect">
            <a:avLst/>
          </a:prstGeom>
        </p:spPr>
      </p:pic>
      <p:pic>
        <p:nvPicPr>
          <p:cNvPr id="34" name="Picture 33" descr="A car on the road&#10;&#10;Description automatically generated">
            <a:extLst>
              <a:ext uri="{FF2B5EF4-FFF2-40B4-BE49-F238E27FC236}">
                <a16:creationId xmlns:a16="http://schemas.microsoft.com/office/drawing/2014/main" id="{7778A2E1-78D2-AD0C-56FF-D05FE82D4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" r="5000"/>
          <a:stretch/>
        </p:blipFill>
        <p:spPr>
          <a:xfrm>
            <a:off x="3129694" y="3980793"/>
            <a:ext cx="2926080" cy="1828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831ADE-3136-ECDB-A3D7-009A79B76318}"/>
              </a:ext>
            </a:extLst>
          </p:cNvPr>
          <p:cNvSpPr txBox="1"/>
          <p:nvPr/>
        </p:nvSpPr>
        <p:spPr>
          <a:xfrm>
            <a:off x="1839126" y="3606998"/>
            <a:ext cx="250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0"/>
              </a:rPr>
              <a:t>Nigel (Native Scaled Vehicle)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3C17D-C665-A5D9-54AD-CCE9D8D76AF5}"/>
              </a:ext>
            </a:extLst>
          </p:cNvPr>
          <p:cNvSpPr txBox="1"/>
          <p:nvPr/>
        </p:nvSpPr>
        <p:spPr>
          <a:xfrm>
            <a:off x="7978025" y="3606998"/>
            <a:ext cx="224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1"/>
              </a:rPr>
              <a:t>F1TENTH (Scaled Vehicle)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D08A-B8C5-99D5-F6D2-EED66A70AF88}"/>
              </a:ext>
            </a:extLst>
          </p:cNvPr>
          <p:cNvSpPr txBox="1"/>
          <p:nvPr/>
        </p:nvSpPr>
        <p:spPr>
          <a:xfrm>
            <a:off x="7680284" y="5770661"/>
            <a:ext cx="2844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2"/>
              </a:rPr>
              <a:t>RZR (Off-Road Full Scale Vehicle)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07910-A28F-1784-5A25-C5ED122C7D09}"/>
              </a:ext>
            </a:extLst>
          </p:cNvPr>
          <p:cNvSpPr txBox="1"/>
          <p:nvPr/>
        </p:nvSpPr>
        <p:spPr>
          <a:xfrm>
            <a:off x="1478738" y="5772554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13"/>
              </a:rPr>
              <a:t>OpenCAV</a:t>
            </a:r>
            <a:r>
              <a:rPr lang="en-US" sz="1400" dirty="0">
                <a:hlinkClick r:id="rId13"/>
              </a:rPr>
              <a:t> (On-Road Full Scale Vehicle)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100733-761B-DB5B-34D1-FE9255C7B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t="19547" r="17403" b="8179"/>
          <a:stretch/>
        </p:blipFill>
        <p:spPr bwMode="auto">
          <a:xfrm>
            <a:off x="123162" y="3980793"/>
            <a:ext cx="2926080" cy="1828800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6" name="Online Media 15" title="Presenting AutoDRIVE Ecosystem">
            <a:hlinkClick r:id="" action="ppaction://media"/>
            <a:extLst>
              <a:ext uri="{FF2B5EF4-FFF2-40B4-BE49-F238E27FC236}">
                <a16:creationId xmlns:a16="http://schemas.microsoft.com/office/drawing/2014/main" id="{AB6B8458-BA6D-876E-FD05-5BB518E5E9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2" y="1571625"/>
            <a:ext cx="80920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F1TENTH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5D8DC154-0DE8-0FED-52B6-1E7F5D068C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1" y="1571625"/>
            <a:ext cx="80920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Capabilities of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October 18,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3" name="Online Media 2" title="Digital Twin of OpenCAV in AutoDRIVE Simulator - A First Look">
            <a:hlinkClick r:id="" action="ppaction://media"/>
            <a:extLst>
              <a:ext uri="{FF2B5EF4-FFF2-40B4-BE49-F238E27FC236}">
                <a16:creationId xmlns:a16="http://schemas.microsoft.com/office/drawing/2014/main" id="{A7771F32-B611-D644-766B-3F66F73D46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9982" y="1571625"/>
            <a:ext cx="80920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74a92416-d9ca-4b07-a40e-6415e67b2c58"/>
    <ds:schemaRef ds:uri="http://purl.org/dc/dcmitype/"/>
    <ds:schemaRef ds:uri="http://schemas.openxmlformats.org/package/2006/metadata/core-properties"/>
    <ds:schemaRef ds:uri="http://purl.org/dc/elements/1.1/"/>
    <ds:schemaRef ds:uri="f41829d9-305b-4af6-8494-753a2a44d2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950</Words>
  <Application>Microsoft Office PowerPoint</Application>
  <PresentationFormat>Widescreen</PresentationFormat>
  <Paragraphs>211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Mongolian Baiti</vt:lpstr>
      <vt:lpstr>Trebuchet MS</vt:lpstr>
      <vt:lpstr>Wingdings 2</vt:lpstr>
      <vt:lpstr>Wingdings 3</vt:lpstr>
      <vt:lpstr>ARMLab CU-ICAR</vt:lpstr>
      <vt:lpstr>Capstone Project Proposal</vt:lpstr>
      <vt:lpstr>Comparative Analysis of Hardware Platforms </vt:lpstr>
      <vt:lpstr>Comparative Analysis of Simulation Platforms</vt:lpstr>
      <vt:lpstr>AutoDRIVE Ecosystem</vt:lpstr>
      <vt:lpstr>AutoDRIVE Simulator</vt:lpstr>
      <vt:lpstr>Digital Twin Capabilities of AutoDRIVE Ecosystem</vt:lpstr>
      <vt:lpstr>Digital Twin Capabilities of AutoDRIVE Ecosystem</vt:lpstr>
      <vt:lpstr>Digital Twin Capabilities of AutoDRIVE Ecosystem</vt:lpstr>
      <vt:lpstr>Digital Twin Capabilities of AutoDRIVE Ecosystem</vt:lpstr>
      <vt:lpstr>Digital Twin Capabilities of AutoDRIVE Ecosystem</vt:lpstr>
      <vt:lpstr>Planned Project Objectives</vt:lpstr>
      <vt:lpstr>Planned Project Objectives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Tanmay Samak</cp:lastModifiedBy>
  <cp:revision>106</cp:revision>
  <dcterms:created xsi:type="dcterms:W3CDTF">2020-04-29T07:35:04Z</dcterms:created>
  <dcterms:modified xsi:type="dcterms:W3CDTF">2023-10-18T19:17:05Z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